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7E3D3"/>
            </a:gs>
            <a:gs pos="100000">
              <a:srgbClr val="D4CC9E"/>
            </a:gs>
          </a:gsLst>
          <a:path path="circle">
            <a:fillToRect l="50000" t="10000" r="5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 hidden="1"/>
          <p:cNvSpPr/>
          <p:nvPr/>
        </p:nvSpPr>
        <p:spPr>
          <a:xfrm>
            <a:off x="0" y="5105520"/>
            <a:ext cx="12190320" cy="17506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EECE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2" hidden="1"/>
          <p:cNvSpPr/>
          <p:nvPr/>
        </p:nvSpPr>
        <p:spPr>
          <a:xfrm>
            <a:off x="0" y="0"/>
            <a:ext cx="12190320" cy="5103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EECE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12190320" cy="2284200"/>
          </a:xfrm>
          <a:prstGeom prst="rect">
            <a:avLst/>
          </a:prstGeom>
          <a:gradFill rotWithShape="0">
            <a:gsLst>
              <a:gs pos="0">
                <a:srgbClr val="EEECE1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360" y="1600200"/>
            <a:ext cx="12189960" cy="510372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12190320" cy="29894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EECE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12190320" cy="3864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EECE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12190320" cy="2284200"/>
          </a:xfrm>
          <a:prstGeom prst="rect">
            <a:avLst/>
          </a:prstGeom>
          <a:gradFill rotWithShape="0">
            <a:gsLst>
              <a:gs pos="0">
                <a:srgbClr val="EEECE1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360" y="1600200"/>
            <a:ext cx="12189960" cy="510372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6"/>
          <p:cNvPicPr/>
          <p:nvPr/>
        </p:nvPicPr>
        <p:blipFill>
          <a:blip r:embed="rId14"/>
          <a:stretch/>
        </p:blipFill>
        <p:spPr>
          <a:xfrm>
            <a:off x="0" y="0"/>
            <a:ext cx="12189600" cy="6855480"/>
          </a:xfrm>
          <a:prstGeom prst="rect">
            <a:avLst/>
          </a:prstGeom>
          <a:ln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/>
          <p:cNvPicPr/>
          <p:nvPr/>
        </p:nvPicPr>
        <p:blipFill>
          <a:blip r:embed="rId14"/>
          <a:stretch/>
        </p:blipFill>
        <p:spPr>
          <a:xfrm>
            <a:off x="0" y="0"/>
            <a:ext cx="12189600" cy="6855480"/>
          </a:xfrm>
          <a:prstGeom prst="rect">
            <a:avLst/>
          </a:prstGeom>
          <a:ln>
            <a:noFill/>
          </a:ln>
        </p:spPr>
      </p:pic>
      <p:pic>
        <p:nvPicPr>
          <p:cNvPr id="86" name="Picture 6"/>
          <p:cNvPicPr/>
          <p:nvPr/>
        </p:nvPicPr>
        <p:blipFill>
          <a:blip r:embed="rId15"/>
          <a:stretch/>
        </p:blipFill>
        <p:spPr>
          <a:xfrm>
            <a:off x="0" y="0"/>
            <a:ext cx="12189600" cy="6855480"/>
          </a:xfrm>
          <a:prstGeom prst="rect">
            <a:avLst/>
          </a:prstGeom>
          <a:ln>
            <a:noFill/>
          </a:ln>
        </p:spPr>
      </p:pic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2520" y="836640"/>
            <a:ext cx="12187800" cy="729000"/>
          </a:xfrm>
          <a:prstGeom prst="rect">
            <a:avLst/>
          </a:prstGeom>
          <a:gradFill rotWithShape="0">
            <a:gsLst>
              <a:gs pos="28000">
                <a:srgbClr val="E5C2C2"/>
              </a:gs>
              <a:gs pos="100000">
                <a:srgbClr val="C9908E"/>
              </a:gs>
            </a:gsLst>
            <a:lin ang="5400000"/>
          </a:gradFill>
          <a:ln>
            <a:solidFill>
              <a:srgbClr val="BE4B48"/>
            </a:solidFill>
            <a:round/>
          </a:ln>
          <a:effectLst>
            <a:outerShdw blurRad="63500" dist="5076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1257480"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6699"/>
                </a:solidFill>
                <a:latin typeface="Arial"/>
                <a:ea typeface="DejaVu Sans"/>
              </a:rPr>
              <a:t>Муниципальное автономное учреждение </a:t>
            </a:r>
            <a:endParaRPr lang="ru-RU" sz="1400" b="0" strike="noStrike" spc="-1">
              <a:latin typeface="Arial"/>
            </a:endParaRPr>
          </a:p>
          <a:p>
            <a:pPr marL="1257480"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6699"/>
                </a:solidFill>
                <a:latin typeface="Arial"/>
                <a:ea typeface="DejaVu Sans"/>
              </a:rPr>
              <a:t>ИНФОРМАЦИОННО-МЕТОДИЧЕСКИЙ ЦЕНТР»  города Тюмени</a:t>
            </a:r>
            <a:endParaRPr lang="ru-RU" sz="1400" b="0" strike="noStrike" spc="-1">
              <a:latin typeface="Arial"/>
            </a:endParaRPr>
          </a:p>
          <a:p>
            <a:pPr marL="1438200" indent="-446040" algn="ctr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pic>
        <p:nvPicPr>
          <p:cNvPr id="126" name="Picture 2_1" descr="http://imc72.ru/templates/images/logo_imc_small.png"/>
          <p:cNvPicPr/>
          <p:nvPr/>
        </p:nvPicPr>
        <p:blipFill>
          <a:blip r:embed="rId2"/>
          <a:stretch/>
        </p:blipFill>
        <p:spPr>
          <a:xfrm>
            <a:off x="936000" y="836640"/>
            <a:ext cx="1007280" cy="664920"/>
          </a:xfrm>
          <a:prstGeom prst="rect">
            <a:avLst/>
          </a:prstGeom>
          <a:ln>
            <a:noFill/>
          </a:ln>
        </p:spPr>
      </p:pic>
      <p:sp>
        <p:nvSpPr>
          <p:cNvPr id="127" name="CustomShape 2"/>
          <p:cNvSpPr/>
          <p:nvPr/>
        </p:nvSpPr>
        <p:spPr>
          <a:xfrm>
            <a:off x="360" y="41400"/>
            <a:ext cx="12189960" cy="790200"/>
          </a:xfrm>
          <a:prstGeom prst="rect">
            <a:avLst/>
          </a:prstGeom>
          <a:gradFill rotWithShape="0">
            <a:gsLst>
              <a:gs pos="28000">
                <a:srgbClr val="E5C2C2"/>
              </a:gs>
              <a:gs pos="100000">
                <a:srgbClr val="C9908E"/>
              </a:gs>
            </a:gsLst>
            <a:lin ang="5400000"/>
          </a:gradFill>
          <a:ln>
            <a:solidFill>
              <a:srgbClr val="BE4B48"/>
            </a:solidFill>
            <a:round/>
          </a:ln>
          <a:effectLst>
            <a:outerShdw blurRad="63500" dist="5076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6699"/>
                </a:solidFill>
                <a:latin typeface="Arial"/>
                <a:ea typeface="DejaVu Sans"/>
              </a:rPr>
              <a:t>Департамент образования Администрации города Тюмени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pic>
        <p:nvPicPr>
          <p:cNvPr id="128" name="Picture 4_1" descr="C:\Users\iskhakova_zg\Downloads\Герб города Тюмени.png"/>
          <p:cNvPicPr/>
          <p:nvPr/>
        </p:nvPicPr>
        <p:blipFill>
          <a:blip r:embed="rId3"/>
          <a:stretch/>
        </p:blipFill>
        <p:spPr>
          <a:xfrm>
            <a:off x="993600" y="123480"/>
            <a:ext cx="804960" cy="60336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1943280" y="1988840"/>
            <a:ext cx="8617216" cy="414756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59500" lnSpcReduction="20000"/>
          </a:bodyPr>
          <a:lstStyle/>
          <a:p>
            <a:pPr algn="r">
              <a:lnSpc>
                <a:spcPct val="12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Установочный семинар по организации </a:t>
            </a:r>
            <a:endParaRPr lang="ru-RU" sz="4400" b="1" i="1" strike="noStrike" spc="-1" dirty="0" smtClean="0">
              <a:solidFill>
                <a:srgbClr val="12335C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4400" b="1" i="1" strike="noStrike" spc="-1" dirty="0" smtClean="0">
                <a:solidFill>
                  <a:srgbClr val="12335C"/>
                </a:solidFill>
                <a:latin typeface="Times New Roman"/>
                <a:ea typeface="DejaVu Sans"/>
              </a:rPr>
              <a:t>III </a:t>
            </a:r>
            <a:r>
              <a:rPr lang="ru-RU" sz="4400" b="1" i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научно-практической конференции </a:t>
            </a:r>
            <a:endParaRPr lang="ru-RU" sz="4400" b="1" i="1" strike="noStrike" spc="-1" dirty="0" smtClean="0">
              <a:solidFill>
                <a:srgbClr val="12335C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4400" b="1" i="1" strike="noStrike" spc="-1" dirty="0" smtClean="0">
                <a:solidFill>
                  <a:srgbClr val="12335C"/>
                </a:solidFill>
                <a:latin typeface="Times New Roman"/>
                <a:ea typeface="DejaVu Sans"/>
              </a:rPr>
              <a:t>педагогических </a:t>
            </a:r>
            <a:r>
              <a:rPr lang="ru-RU" sz="4400" b="1" i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работников города Тюмени </a:t>
            </a:r>
            <a:endParaRPr lang="ru-RU" sz="4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400" b="1" i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«НПК-2022: презентация идеи, формат проведения, подходы к обобщению, презентации и апробации опыта продуктивных практик в педагогическом сообществе» </a:t>
            </a:r>
            <a:endParaRPr lang="ru-RU" sz="4400" b="0" strike="noStrike" spc="-1" dirty="0">
              <a:latin typeface="Arial"/>
            </a:endParaRPr>
          </a:p>
          <a:p>
            <a:pPr algn="r">
              <a:lnSpc>
                <a:spcPct val="120000"/>
              </a:lnSpc>
            </a:pPr>
            <a:endParaRPr lang="ru-RU" sz="4400" b="0" strike="noStrike" spc="-1" dirty="0">
              <a:latin typeface="Arial"/>
            </a:endParaRPr>
          </a:p>
          <a:p>
            <a:pPr algn="r">
              <a:lnSpc>
                <a:spcPct val="120000"/>
              </a:lnSpc>
            </a:pPr>
            <a:endParaRPr lang="ru-RU" sz="4400" b="0" strike="noStrike" spc="-1" dirty="0">
              <a:latin typeface="Arial"/>
            </a:endParaRPr>
          </a:p>
          <a:p>
            <a:pPr algn="r">
              <a:lnSpc>
                <a:spcPct val="120000"/>
              </a:lnSpc>
            </a:pPr>
            <a:r>
              <a:rPr lang="ru-RU" sz="2900" b="1" i="1" strike="noStrike" spc="-1" dirty="0" err="1">
                <a:solidFill>
                  <a:srgbClr val="12335C"/>
                </a:solidFill>
                <a:latin typeface="Times New Roman"/>
                <a:ea typeface="DejaVu Sans"/>
              </a:rPr>
              <a:t>Евдокишина</a:t>
            </a:r>
            <a:r>
              <a:rPr lang="ru-RU" sz="2900" b="1" i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 Ольга Валерьевна, </a:t>
            </a:r>
            <a:endParaRPr lang="ru-RU" sz="2900" b="0" strike="noStrike" spc="-1" dirty="0">
              <a:latin typeface="Arial"/>
            </a:endParaRPr>
          </a:p>
          <a:p>
            <a:pPr algn="r">
              <a:lnSpc>
                <a:spcPct val="120000"/>
              </a:lnSpc>
            </a:pPr>
            <a:r>
              <a:rPr lang="ru-RU" sz="2900" b="1" i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к</a:t>
            </a:r>
            <a:r>
              <a:rPr lang="ru-RU" sz="2900" b="1" i="1" strike="noStrike" spc="-1" dirty="0" smtClean="0">
                <a:solidFill>
                  <a:srgbClr val="12335C"/>
                </a:solidFill>
                <a:latin typeface="Times New Roman"/>
                <a:ea typeface="DejaVu Sans"/>
              </a:rPr>
              <a:t>. </a:t>
            </a:r>
            <a:r>
              <a:rPr lang="ru-RU" sz="2900" b="1" i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п</a:t>
            </a:r>
            <a:r>
              <a:rPr lang="ru-RU" sz="2900" b="1" i="1" strike="noStrike" spc="-1" dirty="0" smtClean="0">
                <a:solidFill>
                  <a:srgbClr val="12335C"/>
                </a:solidFill>
                <a:latin typeface="Times New Roman"/>
                <a:ea typeface="DejaVu Sans"/>
              </a:rPr>
              <a:t>. </a:t>
            </a:r>
            <a:r>
              <a:rPr lang="ru-RU" sz="2900" b="1" i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н., доцент, методист МАУ ИМЦ г. Тюмени </a:t>
            </a:r>
            <a:endParaRPr lang="ru-RU" sz="29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</a:pPr>
            <a:endParaRPr lang="ru-RU" sz="29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</a:pPr>
            <a:endParaRPr lang="ru-RU" sz="2900" b="0" strike="noStrike" spc="-1" dirty="0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606600" y="1688400"/>
            <a:ext cx="11327760" cy="151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5"/>
          <p:cNvSpPr/>
          <p:nvPr/>
        </p:nvSpPr>
        <p:spPr>
          <a:xfrm>
            <a:off x="803520" y="5157360"/>
            <a:ext cx="11327760" cy="14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656000" y="576000"/>
            <a:ext cx="7845840" cy="386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2"/>
          <p:cNvSpPr/>
          <p:nvPr/>
        </p:nvSpPr>
        <p:spPr>
          <a:xfrm>
            <a:off x="983520" y="605160"/>
            <a:ext cx="10512000" cy="500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FF0000"/>
                </a:solidFill>
                <a:latin typeface="Arial"/>
                <a:ea typeface="DejaVu Sans"/>
              </a:rPr>
              <a:t>Ориентир направлений: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marL="457200" indent="-45612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Представление собственного педагогического опыта через призму понятий «мотивация», «рефлексия», «проектирование».  </a:t>
            </a:r>
            <a:endParaRPr lang="ru-RU" sz="2800" b="0" strike="noStrike" spc="-1">
              <a:latin typeface="Arial"/>
            </a:endParaRPr>
          </a:p>
          <a:p>
            <a:pPr marL="457200" indent="-45612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2"/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Рассмотрение системы наставничества.</a:t>
            </a:r>
            <a:endParaRPr lang="ru-RU" sz="2800" b="0" strike="noStrike" spc="-1">
              <a:latin typeface="Arial"/>
            </a:endParaRPr>
          </a:p>
          <a:p>
            <a:pPr marL="457200" indent="-45612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2"/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Актуализация направления функциональной грамотности педагогов. 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656000" y="576000"/>
            <a:ext cx="7845840" cy="386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2"/>
          <p:cNvSpPr/>
          <p:nvPr/>
        </p:nvSpPr>
        <p:spPr>
          <a:xfrm>
            <a:off x="0" y="605160"/>
            <a:ext cx="11777400" cy="500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5B277D"/>
                </a:solidFill>
                <a:latin typeface="Times New Roman"/>
                <a:ea typeface="DejaVu Sans"/>
              </a:rPr>
              <a:t>    Представление собственного педагогического опыта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- «мотив», «мотивация», «мотивирование», «мотивационные линии», «мотивационный синдром».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- виды педагогической рефлексии: социально-перцептивная, коммуникативная, личностная.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- уровни рефлексивного процесса: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поведенческий, аффективный, гностический.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- проектирование, акмеологический подход. 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                             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008360" y="-155160"/>
            <a:ext cx="9141480" cy="238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A1467E"/>
                </a:solidFill>
                <a:latin typeface="Comic Sans MS"/>
                <a:ea typeface="DejaVu Sans"/>
              </a:rPr>
              <a:t> 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3672000" y="5184000"/>
            <a:ext cx="8277480" cy="143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29520" y="1392480"/>
            <a:ext cx="12304800" cy="414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lang="ru-RU" sz="2800" b="1" strike="noStrike" spc="-1">
                <a:solidFill>
                  <a:srgbClr val="5B277D"/>
                </a:solidFill>
                <a:latin typeface="Times New Roman"/>
                <a:ea typeface="DejaVu Sans"/>
              </a:rPr>
              <a:t>Система наставничества.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- Наставничество – двусторонний процесс.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5B277D"/>
                </a:solidFill>
                <a:latin typeface="Times New Roman"/>
                <a:ea typeface="DejaVu Sans"/>
              </a:rPr>
              <a:t>    Функциональная грамотность педагога.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- зачем и как формировать функциональную грамотность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у педагога (диагностический срез);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- проанализировать формы работы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 педагогами по формированию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функциональной грамотности. 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195</Words>
  <Application>Microsoft Office PowerPoint</Application>
  <PresentationFormat>Произвольный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subject/>
  <dc:creator>User</dc:creator>
  <dc:description/>
  <cp:lastModifiedBy>User</cp:lastModifiedBy>
  <cp:revision>19</cp:revision>
  <cp:lastPrinted>2021-09-06T17:14:32Z</cp:lastPrinted>
  <dcterms:created xsi:type="dcterms:W3CDTF">2020-05-19T06:31:28Z</dcterms:created>
  <dcterms:modified xsi:type="dcterms:W3CDTF">2022-05-17T09:00:10Z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